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49"/>
  </p:notesMasterIdLst>
  <p:sldIdLst>
    <p:sldId id="256" r:id="rId2"/>
    <p:sldId id="258" r:id="rId3"/>
    <p:sldId id="337" r:id="rId4"/>
    <p:sldId id="283" r:id="rId5"/>
    <p:sldId id="284" r:id="rId6"/>
    <p:sldId id="285" r:id="rId7"/>
    <p:sldId id="286" r:id="rId8"/>
    <p:sldId id="287" r:id="rId9"/>
    <p:sldId id="289" r:id="rId10"/>
    <p:sldId id="326" r:id="rId11"/>
    <p:sldId id="292" r:id="rId12"/>
    <p:sldId id="293" r:id="rId13"/>
    <p:sldId id="294" r:id="rId14"/>
    <p:sldId id="295" r:id="rId15"/>
    <p:sldId id="296" r:id="rId16"/>
    <p:sldId id="297" r:id="rId17"/>
    <p:sldId id="319" r:id="rId18"/>
    <p:sldId id="298" r:id="rId19"/>
    <p:sldId id="301" r:id="rId20"/>
    <p:sldId id="302" r:id="rId21"/>
    <p:sldId id="303" r:id="rId22"/>
    <p:sldId id="304" r:id="rId23"/>
    <p:sldId id="305" r:id="rId24"/>
    <p:sldId id="330" r:id="rId25"/>
    <p:sldId id="306" r:id="rId26"/>
    <p:sldId id="336" r:id="rId27"/>
    <p:sldId id="307" r:id="rId28"/>
    <p:sldId id="328" r:id="rId29"/>
    <p:sldId id="329" r:id="rId30"/>
    <p:sldId id="308" r:id="rId31"/>
    <p:sldId id="309" r:id="rId32"/>
    <p:sldId id="332" r:id="rId33"/>
    <p:sldId id="310" r:id="rId34"/>
    <p:sldId id="331" r:id="rId35"/>
    <p:sldId id="327" r:id="rId36"/>
    <p:sldId id="313" r:id="rId37"/>
    <p:sldId id="314" r:id="rId38"/>
    <p:sldId id="333" r:id="rId39"/>
    <p:sldId id="316" r:id="rId40"/>
    <p:sldId id="335" r:id="rId41"/>
    <p:sldId id="334" r:id="rId42"/>
    <p:sldId id="317" r:id="rId43"/>
    <p:sldId id="318" r:id="rId44"/>
    <p:sldId id="320" r:id="rId45"/>
    <p:sldId id="321" r:id="rId46"/>
    <p:sldId id="322" r:id="rId47"/>
    <p:sldId id="324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8BF0BF-16D0-46FA-A9C7-BF788CF19138}" type="datetimeFigureOut">
              <a:rPr lang="ar-IQ" smtClean="0"/>
              <a:pPr/>
              <a:t>29/11/1441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5B9DE1-B63F-4A16-905F-ECBE0DF0F5B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594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C3C31E-09C7-4565-A611-0032129466AF}" type="slidenum">
              <a:rPr lang="ar-JO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FD17A-7A88-412F-A4C9-16780A4BB08C}" type="slidenum">
              <a:rPr lang="ar-JO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F2667-4B32-4638-AAA9-8411761C16CA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Small bowel: </a:t>
            </a:r>
            <a:r>
              <a:rPr lang="en-MY" smtClean="0"/>
              <a:t>approximately 2.5–3 cm in diameter.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Large bowel: app 6.3cm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66D95C-2011-45DE-83B9-C9E080E341E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MY" smtClean="0"/>
              <a:t>The upper limit of normal diameter of the bowel is generally accepted as 3cm for the small bowel, 6cm for the colon and 9cm for the caecum (3/6/9 rule).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066E0-96B0-4DB8-BFF2-E85585CBCC62}" type="slidenum">
              <a:rPr lang="en-MY"/>
              <a:pPr/>
              <a:t>26</a:t>
            </a:fld>
            <a:endParaRPr lang="en-M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FBDD75-025B-4D13-8FE7-41EA7DDFD8CC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0B4D-D040-47C7-94A2-C73535E10F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8C39-B7D5-4D4B-940A-D870E05A03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E8BAB-D623-4A7E-B630-15A0E54D31C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29/11/41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dical_emergenc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medicine.com/cgi-bin/foxweb.exe/makezoom@/em/makezoom?picture=\websites\emedicine\radio\images\Large\5689rad0781-18.jpg&amp;template=izoom2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File:SBO2009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File:Bowel_Obstrution2008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emedicine.com/cgi-bin/foxweb.exe/makezoom@/em/makezoom?picture=\websites\emedicine\ped\images\Large\13261326UmbilicalInguinalHernia660ss.jpg&amp;template=izoom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www.emedicine.com/cgi-bin/foxweb.exe/makezoom@/em/makezoom?picture=\websites\emedicine\radio\images\Large\5677rad0781-06.jpg&amp;template=izoom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hyperlink" Target="http://www.emedicine.com/cgi-bin/foxweb.exe/makezoom@/em/makezoom?picture=\websites\emedicine\ped\images\Large\13251325Intussusception659ss.jpg&amp;template=izoom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medicine.com/cgi-bin/foxweb.exe/makezoom@/em/makezoom?picture=\websites\emedicine\radio\images\Large\5689rad0781-18.jpg&amp;template=izoom2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emedicine.com/cgi-bin/foxweb.exe/makezoom@/em/makezoom?picture=\websites\emedicine\radio\images\Large\5680rad0781-09.jpg&amp;template=izoom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learningradiology.com/images/giimages1/gigallerypages/Adynamic%20ileu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Intestinal  obstruction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cs typeface="Times New Roman" pitchFamily="18" charset="0"/>
              </a:rPr>
              <a:t>Etiology</a:t>
            </a:r>
            <a:endParaRPr lang="ar-J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/>
              <a:t>Mechanical bowel obstruction:</a:t>
            </a:r>
            <a:endParaRPr lang="en-US" sz="2400" dirty="0"/>
          </a:p>
          <a:p>
            <a:pPr marL="1371600" lvl="2" indent="-457200" algn="l" rtl="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/>
              <a:t>Small bowel obstruction:</a:t>
            </a:r>
            <a:endParaRPr lang="en-US" sz="20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Adhesion 60%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Hernia 20%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Neoplasm 5%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/>
              <a:t>Volvulus</a:t>
            </a:r>
            <a:r>
              <a:rPr lang="en-US" b="1" dirty="0"/>
              <a:t> 5%.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Others: IBD-GALL STONE-FOREIGN BODY-INTUSSUSCEPTION.</a:t>
            </a:r>
            <a:endParaRPr lang="en-US" sz="1600" dirty="0"/>
          </a:p>
          <a:p>
            <a:pPr marL="1371600" lvl="2" indent="-457200" algn="l" rtl="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/>
              <a:t>Large bowel  obstruction :</a:t>
            </a:r>
            <a:endParaRPr lang="en-US" sz="20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Cancer 60%.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/>
              <a:t>Diverticular</a:t>
            </a:r>
            <a:r>
              <a:rPr lang="en-US" b="1" dirty="0"/>
              <a:t> disease 15%.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/>
              <a:t>Volvulus</a:t>
            </a:r>
            <a:r>
              <a:rPr lang="en-US" b="1" dirty="0"/>
              <a:t> 15%.</a:t>
            </a:r>
            <a:endParaRPr lang="en-US" sz="1600" dirty="0"/>
          </a:p>
          <a:p>
            <a:pPr marL="1828800" lvl="3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Others: hernia –fecal impaction-inflammatory.</a:t>
            </a:r>
            <a:endParaRPr lang="en-US" sz="1600" dirty="0"/>
          </a:p>
          <a:p>
            <a:pPr algn="l" fontAlgn="auto">
              <a:spcAft>
                <a:spcPts val="0"/>
              </a:spcAft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928694"/>
          </a:xfrm>
        </p:spPr>
        <p:txBody>
          <a:bodyPr>
            <a:normAutofit/>
          </a:bodyPr>
          <a:lstStyle/>
          <a:p>
            <a:r>
              <a:rPr lang="en-US" dirty="0" smtClean="0"/>
              <a:t>Features of obstructions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634442" cy="50006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high small bowel obstruction ,vomiting occurs early and is profuse with rapid dehydration .Distension is minimal with little evidence of fluid levels on abdominal radiography.</a:t>
            </a:r>
          </a:p>
          <a:p>
            <a:r>
              <a:rPr lang="en-US" dirty="0" smtClean="0"/>
              <a:t>In low small bowel obstruction, pain is predominant with a central distention .Vomiting is delayed. Multiple central fluid level are seen in radiography. </a:t>
            </a:r>
          </a:p>
          <a:p>
            <a:r>
              <a:rPr lang="en-US" dirty="0" smtClean="0"/>
              <a:t>In large bowel obstruction, distension is  early and pronounced .Pain is mild and vomiting and dehydration are late .The proximal colon and </a:t>
            </a:r>
            <a:r>
              <a:rPr lang="en-US" dirty="0" err="1" smtClean="0"/>
              <a:t>caecum</a:t>
            </a:r>
            <a:r>
              <a:rPr lang="en-US" dirty="0" smtClean="0"/>
              <a:t> are distended are distended on abdominal radiography .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1285884"/>
          </a:xfrm>
        </p:spPr>
        <p:txBody>
          <a:bodyPr>
            <a:noAutofit/>
          </a:bodyPr>
          <a:lstStyle/>
          <a:p>
            <a:r>
              <a:rPr lang="en-US" sz="2800" dirty="0" smtClean="0"/>
              <a:t>Cardinal clinical features of acute obstruction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8634442" cy="4294199"/>
          </a:xfrm>
        </p:spPr>
        <p:txBody>
          <a:bodyPr/>
          <a:lstStyle/>
          <a:p>
            <a:r>
              <a:rPr lang="en-US" dirty="0" smtClean="0"/>
              <a:t>Abdominal pain </a:t>
            </a:r>
          </a:p>
          <a:p>
            <a:r>
              <a:rPr lang="en-US" dirty="0" smtClean="0"/>
              <a:t>Distension </a:t>
            </a:r>
          </a:p>
          <a:p>
            <a:r>
              <a:rPr lang="en-US" dirty="0" smtClean="0"/>
              <a:t>Vomiting </a:t>
            </a:r>
          </a:p>
          <a:p>
            <a:r>
              <a:rPr lang="en-US" dirty="0" smtClean="0"/>
              <a:t>Absolute constipation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Abdominal pain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patients who have small –bowel obstruction experience </a:t>
            </a:r>
            <a:r>
              <a:rPr lang="en-US" dirty="0" err="1" smtClean="0"/>
              <a:t>crampy</a:t>
            </a:r>
            <a:r>
              <a:rPr lang="en-US" dirty="0" smtClean="0"/>
              <a:t> abdominal pain that comes in wave .The pain is around the umbilicus.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Vomiting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bowel obstruction usually cause vomiting The vomit is green if the obstruction is in the upper small intestine and brown if it is in the lower small intestine.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Constipation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Constipation and inability to pass gas are signs of bowel obstruction .However ,when the bowel partially blocked a person may have stool leak and pass gas. Patient with a complete obstruction may have a bowel movement if there is stool below the obstruction.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Distension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blockage of the lower small intestine ,the </a:t>
            </a:r>
            <a:r>
              <a:rPr lang="en-US" dirty="0" err="1" smtClean="0"/>
              <a:t>epigastric</a:t>
            </a:r>
            <a:r>
              <a:rPr lang="en-US" dirty="0" smtClean="0"/>
              <a:t> area may be </a:t>
            </a:r>
            <a:r>
              <a:rPr lang="en-US" dirty="0" err="1" smtClean="0"/>
              <a:t>distinded</a:t>
            </a:r>
            <a:r>
              <a:rPr lang="en-US" dirty="0" smtClean="0"/>
              <a:t> </a:t>
            </a:r>
            <a:r>
              <a:rPr lang="en-US" smtClean="0"/>
              <a:t>or bloated.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563004" cy="614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features of strangulation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491566" cy="4508513"/>
          </a:xfrm>
        </p:spPr>
        <p:txBody>
          <a:bodyPr/>
          <a:lstStyle/>
          <a:p>
            <a:r>
              <a:rPr lang="en-US" dirty="0" smtClean="0"/>
              <a:t>Constant pain </a:t>
            </a:r>
          </a:p>
          <a:p>
            <a:r>
              <a:rPr lang="en-US" dirty="0" smtClean="0"/>
              <a:t>Tenderness with rigidity </a:t>
            </a:r>
          </a:p>
          <a:p>
            <a:r>
              <a:rPr lang="en-US" dirty="0" smtClean="0"/>
              <a:t>Shock </a:t>
            </a:r>
          </a:p>
          <a:p>
            <a:r>
              <a:rPr lang="en-US" dirty="0" smtClean="0"/>
              <a:t>Discoloration </a:t>
            </a:r>
          </a:p>
          <a:p>
            <a:r>
              <a:rPr lang="en-US" dirty="0" smtClean="0"/>
              <a:t>Constitutional symptom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loadBinary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"/>
          <a:stretch/>
        </p:blipFill>
        <p:spPr>
          <a:xfrm>
            <a:off x="293358" y="332657"/>
            <a:ext cx="8599122" cy="5489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800" u="sng" dirty="0" smtClean="0">
                <a:solidFill>
                  <a:schemeClr val="bg1"/>
                </a:solidFill>
                <a:latin typeface="Arial Black" pitchFamily="34" charset="0"/>
              </a:rPr>
              <a:t>Clinical Findings</a:t>
            </a:r>
            <a:r>
              <a:rPr lang="en-GB" sz="4000" u="sng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GB" sz="4000" u="sng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GB" sz="4000" u="sng" dirty="0" smtClean="0">
                <a:solidFill>
                  <a:schemeClr val="bg1"/>
                </a:solidFill>
                <a:latin typeface="Arial Black" pitchFamily="34" charset="0"/>
              </a:rPr>
              <a:t>Examination</a:t>
            </a:r>
            <a:endParaRPr lang="en-US" sz="4000" u="sng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12875"/>
            <a:ext cx="7810500" cy="5111750"/>
          </a:xfrm>
          <a:gradFill rotWithShape="1">
            <a:gsLst>
              <a:gs pos="0">
                <a:srgbClr val="000000"/>
              </a:gs>
              <a:gs pos="100000">
                <a:srgbClr val="663300"/>
              </a:gs>
            </a:gsLst>
            <a:lin ang="270000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endParaRPr lang="en-GB" sz="1800" b="1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50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5667"/>
              </p:ext>
            </p:extLst>
          </p:nvPr>
        </p:nvGraphicFramePr>
        <p:xfrm>
          <a:off x="642910" y="1357298"/>
          <a:ext cx="7745440" cy="5002228"/>
        </p:xfrm>
        <a:graphic>
          <a:graphicData uri="http://schemas.openxmlformats.org/drawingml/2006/table">
            <a:tbl>
              <a:tblPr rtl="1"/>
              <a:tblGrid>
                <a:gridCol w="2611470"/>
                <a:gridCol w="2478464"/>
                <a:gridCol w="2655506"/>
              </a:tblGrid>
              <a:tr h="500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Systemic examination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deemed necessary.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Vascular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Gynaecological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musculoskeletal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00"/>
                        </a:gs>
                        <a:gs pos="50000">
                          <a:srgbClr val="003300">
                            <a:gamma/>
                            <a:shade val="26275"/>
                            <a:invGamma/>
                          </a:srgbClr>
                        </a:gs>
                        <a:gs pos="100000">
                          <a:srgbClr val="0033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Abdominal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Abdominal distension and it’s pattern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Hernial orifices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Visible peristalsis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Cecal distension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Tenderness, guarding and rebound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Organomegaly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Bowel sounds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 pitched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Rectal examination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00"/>
                        </a:gs>
                        <a:gs pos="50000">
                          <a:srgbClr val="003300">
                            <a:gamma/>
                            <a:shade val="26275"/>
                            <a:invGamma/>
                          </a:srgbClr>
                        </a:gs>
                        <a:gs pos="100000">
                          <a:srgbClr val="0033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Vital signs: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P, BP, RR, T, Sat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dehydration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Anaemia, jaundice, LN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Assessment of vomitus if possible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 lung and heart  examination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00"/>
                        </a:gs>
                        <a:gs pos="50000">
                          <a:srgbClr val="003300">
                            <a:gamma/>
                            <a:shade val="26275"/>
                            <a:invGamma/>
                          </a:srgbClr>
                        </a:gs>
                        <a:gs pos="100000">
                          <a:srgbClr val="003300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8634442" cy="5651521"/>
          </a:xfrm>
        </p:spPr>
        <p:txBody>
          <a:bodyPr>
            <a:normAutofit/>
          </a:bodyPr>
          <a:lstStyle/>
          <a:p>
            <a:r>
              <a:rPr lang="en-US" b="1" dirty="0" smtClean="0"/>
              <a:t>Bowel obstruction</a:t>
            </a:r>
            <a:r>
              <a:rPr lang="en-US" dirty="0" smtClean="0"/>
              <a:t> (or </a:t>
            </a:r>
            <a:r>
              <a:rPr lang="en-US" b="1" dirty="0" smtClean="0"/>
              <a:t>intestinal obstruction</a:t>
            </a:r>
            <a:r>
              <a:rPr lang="en-US" dirty="0" smtClean="0"/>
              <a:t>) is a mechanical or functional obstruction of the intestines, preventing the normal transit of the products of digestion. It can occur at any level distal to the stomach and it is a surgical</a:t>
            </a:r>
            <a:r>
              <a:rPr lang="en-US" u="sng" dirty="0" smtClean="0">
                <a:hlinkClick r:id="rId2" tooltip="Medical emergency"/>
              </a:rPr>
              <a:t> emergency</a:t>
            </a:r>
            <a:r>
              <a:rPr lang="en-US" dirty="0" smtClean="0"/>
              <a:t>. The condition is often treated conservatively over a period of 2-5 days with the patient's progress regularly monitored by an assigned physician. It’s a common cause of acute abdominal pain and represents 5%-20% of acute surgical admission.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0011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u="sng" smtClean="0">
                <a:solidFill>
                  <a:schemeClr val="bg1"/>
                </a:solidFill>
                <a:latin typeface="Arial Black" pitchFamily="34" charset="0"/>
              </a:rPr>
              <a:t>Initial Management in the ER</a:t>
            </a:r>
            <a:endParaRPr lang="en-US" sz="3600" u="sng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60463"/>
            <a:ext cx="7812087" cy="4320765"/>
          </a:xfrm>
          <a:gradFill rotWithShape="1">
            <a:gsLst>
              <a:gs pos="0">
                <a:srgbClr val="000000"/>
              </a:gs>
              <a:gs pos="100000">
                <a:srgbClr val="663300"/>
              </a:gs>
            </a:gsLst>
            <a:lin ang="270000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Resuscitate:  </a:t>
            </a:r>
          </a:p>
          <a:p>
            <a:pPr marL="1371600" lvl="2" indent="-4572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Air way (O</a:t>
            </a:r>
            <a:r>
              <a:rPr lang="en-GB" sz="2000" b="1" baseline="-25000" dirty="0" smtClean="0">
                <a:solidFill>
                  <a:schemeClr val="bg2"/>
                </a:solidFill>
                <a:latin typeface="Arial" charset="0"/>
              </a:rPr>
              <a:t>2</a:t>
            </a:r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 60-100%)</a:t>
            </a:r>
          </a:p>
          <a:p>
            <a:pPr marL="1371600" lvl="2" indent="-4572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IVF : Crystalloids at least 120 ml/h. (determined by estimated fluid loss and cardiac function). </a:t>
            </a:r>
          </a:p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NPO.</a:t>
            </a:r>
          </a:p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Decompress with </a:t>
            </a:r>
            <a:r>
              <a:rPr lang="en-GB" sz="2000" b="1" dirty="0" err="1" smtClean="0">
                <a:solidFill>
                  <a:schemeClr val="bg2"/>
                </a:solidFill>
                <a:latin typeface="Arial" charset="0"/>
              </a:rPr>
              <a:t>Naso</a:t>
            </a:r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-gastric tube and secure in position</a:t>
            </a:r>
          </a:p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Insert a urinary catheter (hourly urinary measurements) and start a fluid input / output chart</a:t>
            </a:r>
          </a:p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Intravenous antibiotics (no clear evidence)</a:t>
            </a:r>
          </a:p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If concerns exist about fluid overloading a central line should be inserted</a:t>
            </a:r>
          </a:p>
          <a:p>
            <a:pPr marL="609600" indent="-609600"/>
            <a:r>
              <a:rPr lang="en-GB" sz="2000" b="1" dirty="0" smtClean="0">
                <a:solidFill>
                  <a:schemeClr val="bg2"/>
                </a:solidFill>
                <a:latin typeface="Arial" charset="0"/>
              </a:rPr>
              <a:t>Follow-up lab results and correction of electrolyte imbalance</a:t>
            </a:r>
          </a:p>
          <a:p>
            <a:pPr marL="609600" indent="-609600"/>
            <a:endParaRPr lang="en-GB" sz="1800" b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472" y="5572140"/>
            <a:ext cx="8001056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“Never let the sun set or rise on an </a:t>
            </a:r>
          </a:p>
          <a:p>
            <a:pPr algn="ctr"/>
            <a:r>
              <a:rPr lang="en-US" sz="2400" b="1" cap="none" spc="0" dirty="0" smtClean="0">
                <a:ln/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obstructed </a:t>
            </a:r>
            <a:r>
              <a:rPr lang="en-US" sz="2400" b="1" dirty="0" smtClean="0">
                <a:ln/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bowel ”</a:t>
            </a:r>
            <a:endParaRPr lang="en-US" sz="2400" b="1" cap="none" spc="0" dirty="0">
              <a:ln/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029604" cy="135732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000" u="sng" dirty="0" smtClean="0">
                <a:solidFill>
                  <a:schemeClr val="bg1"/>
                </a:solidFill>
                <a:latin typeface="Arial Black" pitchFamily="34" charset="0"/>
              </a:rPr>
              <a:t>How to initially investigate your patient</a:t>
            </a:r>
            <a:endParaRPr lang="en-US" sz="4000" u="sng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8001056" cy="5072098"/>
          </a:xfrm>
          <a:solidFill>
            <a:schemeClr val="accent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/>
            <a:r>
              <a:rPr lang="en-GB" sz="1600" b="1" dirty="0" smtClean="0">
                <a:solidFill>
                  <a:srgbClr val="FF9900"/>
                </a:solidFill>
                <a:latin typeface="Arial Black" pitchFamily="34" charset="0"/>
              </a:rPr>
              <a:t>Lab: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CBC (</a:t>
            </a:r>
            <a:r>
              <a:rPr lang="en-GB" sz="1600" b="1" dirty="0" err="1" smtClean="0">
                <a:solidFill>
                  <a:srgbClr val="FF0000"/>
                </a:solidFill>
                <a:latin typeface="Arial Black" pitchFamily="34" charset="0"/>
              </a:rPr>
              <a:t>leukocytosis</a:t>
            </a:r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, anaemia, </a:t>
            </a:r>
            <a:r>
              <a:rPr lang="en-GB" sz="1600" b="1" dirty="0" err="1" smtClean="0">
                <a:solidFill>
                  <a:schemeClr val="bg1"/>
                </a:solidFill>
                <a:latin typeface="Arial Black" pitchFamily="34" charset="0"/>
              </a:rPr>
              <a:t>hematocrit</a:t>
            </a:r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, platelets)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Clotting profile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Arterial blood gasses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U&amp; </a:t>
            </a:r>
            <a:r>
              <a:rPr lang="en-GB" sz="1600" b="1" dirty="0" err="1" smtClean="0">
                <a:solidFill>
                  <a:schemeClr val="bg1"/>
                </a:solidFill>
                <a:latin typeface="Arial Black" pitchFamily="34" charset="0"/>
              </a:rPr>
              <a:t>Crt</a:t>
            </a:r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, Na, K, Amylase, LFT and glucose, LDH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Group and save (x-match if needed) 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Optional (</a:t>
            </a:r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</a:rPr>
              <a:t>ESR, CRP</a:t>
            </a:r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, Hepatitis profile</a:t>
            </a:r>
          </a:p>
          <a:p>
            <a:pPr marL="609600" indent="-609600"/>
            <a:r>
              <a:rPr lang="en-GB" sz="1600" b="1" dirty="0" err="1" smtClean="0">
                <a:solidFill>
                  <a:srgbClr val="FF9900"/>
                </a:solidFill>
                <a:latin typeface="Arial Black" pitchFamily="34" charset="0"/>
              </a:rPr>
              <a:t>Radilogical</a:t>
            </a:r>
            <a:r>
              <a:rPr lang="en-GB" sz="1600" b="1" dirty="0" smtClean="0">
                <a:solidFill>
                  <a:srgbClr val="FF9900"/>
                </a:solidFill>
                <a:latin typeface="Arial Black" pitchFamily="34" charset="0"/>
              </a:rPr>
              <a:t>:</a:t>
            </a:r>
          </a:p>
          <a:p>
            <a:pPr marL="1371600" lvl="2" indent="-457200"/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Plain </a:t>
            </a:r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</a:rPr>
              <a:t>x-rays</a:t>
            </a:r>
          </a:p>
          <a:p>
            <a:pPr marL="1371600" lvl="2" indent="-457200"/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</a:rPr>
              <a:t>USS</a:t>
            </a:r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 ( free fluid, masses, mucosal folds, pattern of peristalsis, Doppler of mesenteric vasculature, solid organs)</a:t>
            </a:r>
          </a:p>
          <a:p>
            <a:pPr marL="1371600" lvl="2" indent="-457200"/>
            <a:r>
              <a:rPr lang="en-GB" sz="1600" b="1" dirty="0" smtClean="0">
                <a:solidFill>
                  <a:srgbClr val="FF0000"/>
                </a:solidFill>
                <a:latin typeface="Arial Black" pitchFamily="34" charset="0"/>
              </a:rPr>
              <a:t>CT, MRI</a:t>
            </a:r>
            <a:r>
              <a:rPr lang="en-GB" sz="1600" b="1" dirty="0" smtClean="0">
                <a:solidFill>
                  <a:schemeClr val="bg1"/>
                </a:solidFill>
                <a:latin typeface="Arial Black" pitchFamily="34" charset="0"/>
              </a:rPr>
              <a:t>, Contrast studies……</a:t>
            </a:r>
            <a:endParaRPr lang="en-GB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1371600" lvl="2" indent="-457200"/>
            <a:r>
              <a:rPr lang="en-GB" sz="1600" b="1" dirty="0" smtClean="0">
                <a:solidFill>
                  <a:srgbClr val="FF9900"/>
                </a:solidFill>
                <a:latin typeface="Arial Black" pitchFamily="34" charset="0"/>
              </a:rPr>
              <a:t>ECG and other investigations for co-morbid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95536" y="1160748"/>
            <a:ext cx="768096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Diagnostic in 50 %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CXR </a:t>
            </a:r>
            <a:r>
              <a:rPr lang="en-US" sz="2000" dirty="0" smtClean="0">
                <a:latin typeface="Arial Black" pitchFamily="34" charset="0"/>
              </a:rPr>
              <a:t>: superior to erect </a:t>
            </a:r>
            <a:r>
              <a:rPr lang="en-US" sz="2000" dirty="0" err="1" smtClean="0">
                <a:latin typeface="Arial Black" pitchFamily="34" charset="0"/>
              </a:rPr>
              <a:t>abd</a:t>
            </a:r>
            <a:r>
              <a:rPr lang="en-US" sz="2000" dirty="0" smtClean="0">
                <a:latin typeface="Arial Black" pitchFamily="34" charset="0"/>
              </a:rPr>
              <a:t> X ray for </a:t>
            </a:r>
            <a:r>
              <a:rPr lang="en-US" sz="2000" dirty="0" err="1" smtClean="0">
                <a:latin typeface="Arial Black" pitchFamily="34" charset="0"/>
              </a:rPr>
              <a:t>pneumo</a:t>
            </a:r>
            <a:r>
              <a:rPr lang="en-US" sz="2000" dirty="0" smtClean="0">
                <a:latin typeface="Arial Black" pitchFamily="34" charset="0"/>
              </a:rPr>
              <a:t> peritoneum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Abdo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X ray </a:t>
            </a:r>
            <a:r>
              <a:rPr lang="en-US" sz="2000" dirty="0" smtClean="0">
                <a:latin typeface="Arial Black" pitchFamily="34" charset="0"/>
              </a:rPr>
              <a:t>:  Changes appear in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3-5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hrs</a:t>
            </a:r>
            <a:r>
              <a:rPr lang="en-IN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IN" sz="2000" dirty="0" smtClean="0">
                <a:latin typeface="Arial Black" pitchFamily="34" charset="0"/>
              </a:rPr>
              <a:t>if complete obstruction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and take days if incomplete obstruction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High grade SBO </a:t>
            </a:r>
            <a:r>
              <a:rPr lang="en-US" sz="2000" dirty="0" smtClean="0">
                <a:latin typeface="Arial Black" pitchFamily="34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&gt; 3.6 cm </a:t>
            </a:r>
            <a:r>
              <a:rPr lang="en-US" sz="2000" dirty="0" smtClean="0">
                <a:latin typeface="Arial Black" pitchFamily="34" charset="0"/>
              </a:rPr>
              <a:t>diameter of loops ;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2.5 </a:t>
            </a:r>
            <a:r>
              <a:rPr lang="en-US" sz="2000" dirty="0" smtClean="0">
                <a:latin typeface="Arial Black" pitchFamily="34" charset="0"/>
              </a:rPr>
              <a:t>times more in number ; </a:t>
            </a:r>
            <a:r>
              <a:rPr lang="en-US" sz="2000" dirty="0">
                <a:latin typeface="Arial Black" pitchFamily="34" charset="0"/>
              </a:rPr>
              <a:t>air fluid levels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&gt;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2000" dirty="0" smtClean="0">
                <a:latin typeface="Arial Black" pitchFamily="34" charset="0"/>
              </a:rPr>
              <a:t> ; wider than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2.5 cm </a:t>
            </a:r>
            <a:r>
              <a:rPr lang="en-US" sz="2000" dirty="0" smtClean="0">
                <a:latin typeface="Arial Black" pitchFamily="34" charset="0"/>
              </a:rPr>
              <a:t>and differing in height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&gt;2 cm 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String of beads sign </a:t>
            </a:r>
            <a:r>
              <a:rPr lang="en-US" sz="2000" dirty="0" smtClean="0">
                <a:latin typeface="Arial Black" pitchFamily="34" charset="0"/>
              </a:rPr>
              <a:t>: small bubbles of gas trapped in rows between </a:t>
            </a:r>
            <a:r>
              <a:rPr lang="en-US" sz="2000" dirty="0" err="1" smtClean="0">
                <a:latin typeface="Arial Black" pitchFamily="34" charset="0"/>
              </a:rPr>
              <a:t>valvulae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conniventes</a:t>
            </a:r>
            <a:r>
              <a:rPr lang="en-US" sz="2000" dirty="0" smtClean="0">
                <a:latin typeface="Arial Black" pitchFamily="34" charset="0"/>
              </a:rPr>
              <a:t> . Diagnostic of SBO (sometimes also in IBD and Ileus)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Coffee bean sign: </a:t>
            </a:r>
            <a:r>
              <a:rPr lang="en-US" sz="2000" dirty="0" smtClean="0">
                <a:latin typeface="Arial Black" pitchFamily="34" charset="0"/>
              </a:rPr>
              <a:t>closed loop </a:t>
            </a:r>
            <a:r>
              <a:rPr lang="en-US" sz="2000" dirty="0" err="1" smtClean="0">
                <a:latin typeface="Arial Black" pitchFamily="34" charset="0"/>
              </a:rPr>
              <a:t>obstr</a:t>
            </a:r>
            <a:r>
              <a:rPr lang="en-US" sz="2000" dirty="0" smtClean="0">
                <a:latin typeface="Arial Black" pitchFamily="34" charset="0"/>
              </a:rPr>
              <a:t> where the arms of the loop dilated with gas separated by thick intestinal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wall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Pseudo tumor sign </a:t>
            </a:r>
            <a:r>
              <a:rPr lang="en-US" sz="2000" dirty="0" smtClean="0">
                <a:latin typeface="Arial Black" pitchFamily="34" charset="0"/>
              </a:rPr>
              <a:t>: closed loop fill with fluid looks like soft tissue mass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284"/>
            <a:ext cx="768096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XRAY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SBO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Prakash\Desktop\sb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38776"/>
            <a:ext cx="7680325" cy="45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10" y="115888"/>
            <a:ext cx="2708672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381" y="4473575"/>
            <a:ext cx="2857500" cy="1477328"/>
          </a:xfrm>
          <a:prstGeom prst="rect">
            <a:avLst/>
          </a:prstGeom>
          <a:noFill/>
          <a:ln w="19050">
            <a:solidFill>
              <a:srgbClr val="CC0099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rebuchet MS" pitchFamily="34" charset="0"/>
              </a:rPr>
              <a:t>Fluid levels with gas above; ‘</a:t>
            </a:r>
            <a:r>
              <a:rPr lang="en-US" b="1">
                <a:latin typeface="Trebuchet MS" pitchFamily="34" charset="0"/>
              </a:rPr>
              <a:t>stepladder pattern’. </a:t>
            </a:r>
            <a:r>
              <a:rPr lang="en-US">
                <a:latin typeface="Trebuchet MS" pitchFamily="34" charset="0"/>
              </a:rPr>
              <a:t>Ileal obstruction by adhesions; patient erect.</a:t>
            </a:r>
          </a:p>
        </p:txBody>
      </p:sp>
      <p:pic>
        <p:nvPicPr>
          <p:cNvPr id="53252" name="Picture 3" descr="http://www.medscape.com/content/2004/00/48/28/482837/art-482837.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485" y="115888"/>
            <a:ext cx="2987278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3113485" y="4797425"/>
            <a:ext cx="3143250" cy="2308324"/>
          </a:xfrm>
          <a:prstGeom prst="rect">
            <a:avLst/>
          </a:prstGeom>
          <a:noFill/>
          <a:ln w="12700">
            <a:solidFill>
              <a:srgbClr val="CC0099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rebuchet MS" pitchFamily="34" charset="0"/>
              </a:rPr>
              <a:t> Supine radiograph from a patient with complete small bowel obstruction shows </a:t>
            </a:r>
            <a:r>
              <a:rPr lang="en-US" b="1">
                <a:latin typeface="Trebuchet MS" pitchFamily="34" charset="0"/>
              </a:rPr>
              <a:t>distended small bowel loops</a:t>
            </a:r>
            <a:r>
              <a:rPr lang="en-US">
                <a:latin typeface="Trebuchet MS" pitchFamily="34" charset="0"/>
              </a:rPr>
              <a:t> in the central abdomen with</a:t>
            </a:r>
            <a:r>
              <a:rPr lang="en-US" b="1">
                <a:latin typeface="Trebuchet MS" pitchFamily="34" charset="0"/>
              </a:rPr>
              <a:t> prominent valvulae conniventes</a:t>
            </a:r>
            <a:r>
              <a:rPr lang="en-US">
                <a:latin typeface="Trebuchet MS" pitchFamily="34" charset="0"/>
              </a:rPr>
              <a:t> (small white arrow)</a:t>
            </a:r>
          </a:p>
        </p:txBody>
      </p:sp>
      <p:pic>
        <p:nvPicPr>
          <p:cNvPr id="53254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6735" y="620714"/>
            <a:ext cx="275629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6266260" y="4157663"/>
            <a:ext cx="2756297" cy="1754326"/>
          </a:xfrm>
          <a:prstGeom prst="rect">
            <a:avLst/>
          </a:prstGeom>
          <a:noFill/>
          <a:ln w="12700">
            <a:solidFill>
              <a:srgbClr val="CC0099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rebuchet MS" pitchFamily="34" charset="0"/>
              </a:rPr>
              <a:t> </a:t>
            </a:r>
            <a:r>
              <a:rPr lang="en-MY" b="1"/>
              <a:t>Figure 3. </a:t>
            </a:r>
            <a:r>
              <a:rPr lang="en-MY"/>
              <a:t>Lateral decubitus view of the abdomen, showing air-fluid levels consistent with intestinal obstruction </a:t>
            </a:r>
            <a:r>
              <a:rPr lang="en-MY" i="1"/>
              <a:t>(arrows).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142984"/>
            <a:ext cx="5072098" cy="54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963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The Difference between small and large bowel obstruction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9999" name="Group 63"/>
          <p:cNvGraphicFramePr>
            <a:graphicFrameLocks noGrp="1"/>
          </p:cNvGraphicFramePr>
          <p:nvPr>
            <p:ph sz="half" idx="1"/>
          </p:nvPr>
        </p:nvGraphicFramePr>
        <p:xfrm>
          <a:off x="1228725" y="1423988"/>
          <a:ext cx="6703219" cy="2523836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3350921"/>
                <a:gridCol w="3352298"/>
              </a:tblGrid>
              <a:tr h="457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Small Bowel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Large bowel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45743" marB="45743" horzOverflow="overflow"/>
                </a:tc>
              </a:tr>
              <a:tr h="133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 ( diameter 3 cm max)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Vulvulae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coniventae</a:t>
                      </a:r>
                      <a:endParaRPr kumimoji="0" lang="en-GB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Ileum: may appear tubeless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Peripheral ( diameter 6 cm max)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Presence of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haustration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45743" marB="45743" horzOverflow="overflow"/>
                </a:tc>
              </a:tr>
            </a:tbl>
          </a:graphicData>
        </a:graphic>
      </p:graphicFrame>
      <p:pic>
        <p:nvPicPr>
          <p:cNvPr id="55304" name="Picture 68" descr="Picture 0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2000" contrast="26000"/>
          </a:blip>
          <a:srcRect/>
          <a:stretch>
            <a:fillRect/>
          </a:stretch>
        </p:blipFill>
        <p:spPr bwMode="auto">
          <a:xfrm>
            <a:off x="1475656" y="3861048"/>
            <a:ext cx="2546276" cy="2844552"/>
          </a:xfrm>
        </p:spPr>
      </p:pic>
      <p:pic>
        <p:nvPicPr>
          <p:cNvPr id="55305" name="Picture 56" descr="small_bowel_ob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774" y="3933056"/>
            <a:ext cx="2538561" cy="2664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2796"/>
            <a:ext cx="35433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Coffee bean sign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32097" r="36610" b="15050"/>
          <a:stretch/>
        </p:blipFill>
        <p:spPr>
          <a:xfrm>
            <a:off x="5643570" y="1785926"/>
            <a:ext cx="2245341" cy="1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82000" cy="543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52400"/>
            <a:ext cx="6048375" cy="655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cs typeface="Times New Roman" pitchFamily="18" charset="0"/>
              </a:rPr>
              <a:t>Epidemiology</a:t>
            </a:r>
            <a:endParaRPr lang="ar-J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77500" lnSpcReduction="20000"/>
          </a:bodyPr>
          <a:lstStyle/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1% of all hospitalization</a:t>
            </a:r>
          </a:p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3% of emergency surgical </a:t>
            </a:r>
            <a:r>
              <a:rPr lang="en-US" dirty="0" smtClean="0"/>
              <a:t>admissions</a:t>
            </a:r>
            <a:endParaRPr lang="en-US" dirty="0"/>
          </a:p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More frequent in female patients because of gynecological-obstetric and pelvic surgical operations are important etiologies for post operative adhesions</a:t>
            </a:r>
          </a:p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Adhesion is the most common cause of intestinal obstruction</a:t>
            </a:r>
          </a:p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80% of bowel obstruction due to small bowel obstruction and the most common causes are adhesion—hernia---neoplasm while 20% due to colon obstruction and  the most common cause is CR-cancer 60-70%  while 30% are </a:t>
            </a:r>
            <a:r>
              <a:rPr lang="en-US" dirty="0" err="1"/>
              <a:t>diverticular</a:t>
            </a:r>
            <a:r>
              <a:rPr lang="en-US" dirty="0"/>
              <a:t> disease  and </a:t>
            </a:r>
            <a:r>
              <a:rPr lang="en-US" dirty="0" err="1"/>
              <a:t>volvulus</a:t>
            </a:r>
            <a:endParaRPr lang="en-US" dirty="0"/>
          </a:p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Mortality rate range between 3% for simple bowel obstruction  to 30% when there is strangulation or perforation</a:t>
            </a:r>
          </a:p>
          <a:p>
            <a:pPr lvl="1"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Recurrent rate vary according to method of treatment if conservative 12% while the operation treatment recurrent rate 8-32%</a:t>
            </a:r>
          </a:p>
          <a:p>
            <a:pPr algn="l" rtl="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95175"/>
              </p:ext>
            </p:extLst>
          </p:nvPr>
        </p:nvGraphicFramePr>
        <p:xfrm>
          <a:off x="899592" y="1071546"/>
          <a:ext cx="7315746" cy="544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582"/>
                <a:gridCol w="2438582"/>
                <a:gridCol w="2438582"/>
              </a:tblGrid>
              <a:tr h="79438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LARGEBOWEL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BOWEL</a:t>
                      </a:r>
                      <a:endParaRPr lang="en-IN" dirty="0"/>
                    </a:p>
                  </a:txBody>
                  <a:tcPr/>
                </a:tc>
              </a:tr>
              <a:tr h="4905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Haustra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present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</a:tr>
              <a:tr h="606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loops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endParaRPr lang="en-IN" dirty="0"/>
                    </a:p>
                  </a:txBody>
                  <a:tcPr/>
                </a:tc>
              </a:tr>
              <a:tr h="8583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Valvulae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conniventes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in jejunum</a:t>
                      </a:r>
                      <a:endParaRPr lang="en-IN" dirty="0"/>
                    </a:p>
                  </a:txBody>
                  <a:tcPr/>
                </a:tc>
              </a:tr>
              <a:tr h="858389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 of loops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central</a:t>
                      </a:r>
                      <a:endParaRPr lang="en-IN" dirty="0"/>
                    </a:p>
                  </a:txBody>
                  <a:tcPr/>
                </a:tc>
              </a:tr>
              <a:tr h="858389">
                <a:tc>
                  <a:txBody>
                    <a:bodyPr/>
                    <a:lstStyle/>
                    <a:p>
                      <a:r>
                        <a:rPr lang="en-US" dirty="0" smtClean="0"/>
                        <a:t>Radius of curvature of loops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IN" dirty="0"/>
                    </a:p>
                  </a:txBody>
                  <a:tcPr/>
                </a:tc>
              </a:tr>
              <a:tr h="490508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 cm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3-5 cm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508">
                <a:tc>
                  <a:txBody>
                    <a:bodyPr/>
                    <a:lstStyle/>
                    <a:p>
                      <a:r>
                        <a:rPr lang="en-US" dirty="0" smtClean="0"/>
                        <a:t>Solid feces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8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Water soluble contrast gets diluted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Poor mucosal detail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No therapeutic effect in SBO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Follow through </a:t>
            </a:r>
            <a:r>
              <a:rPr lang="en-US" sz="2000" dirty="0" smtClean="0">
                <a:latin typeface="Arial Black" pitchFamily="34" charset="0"/>
              </a:rPr>
              <a:t>: 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500 ml </a:t>
            </a:r>
            <a:r>
              <a:rPr lang="en-US" sz="2000" dirty="0" smtClean="0">
                <a:latin typeface="Arial Black" pitchFamily="34" charset="0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42 % </a:t>
            </a:r>
            <a:r>
              <a:rPr lang="en-US" sz="2000" dirty="0" smtClean="0">
                <a:latin typeface="Arial Black" pitchFamily="34" charset="0"/>
              </a:rPr>
              <a:t>barium , </a:t>
            </a:r>
            <a:r>
              <a:rPr lang="en-US" sz="2000" dirty="0" err="1" smtClean="0">
                <a:latin typeface="Arial Black" pitchFamily="34" charset="0"/>
              </a:rPr>
              <a:t>fluroscopic</a:t>
            </a:r>
            <a:r>
              <a:rPr lang="en-US" sz="2000" dirty="0" smtClean="0">
                <a:latin typeface="Arial Black" pitchFamily="34" charset="0"/>
              </a:rPr>
              <a:t> radiographs at 15-30 min interval till </a:t>
            </a:r>
            <a:r>
              <a:rPr lang="en-US" sz="2000" dirty="0" err="1" smtClean="0">
                <a:latin typeface="Arial Black" pitchFamily="34" charset="0"/>
              </a:rPr>
              <a:t>ileo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cecal</a:t>
            </a:r>
            <a:r>
              <a:rPr lang="en-US" sz="2000" dirty="0" smtClean="0">
                <a:latin typeface="Arial Black" pitchFamily="34" charset="0"/>
              </a:rPr>
              <a:t> valve. When barium reaches cecum put a rectal tube and insufflate air to distend the </a:t>
            </a:r>
            <a:r>
              <a:rPr lang="en-US" sz="2000" dirty="0" err="1" smtClean="0">
                <a:latin typeface="Arial Black" pitchFamily="34" charset="0"/>
              </a:rPr>
              <a:t>rt</a:t>
            </a:r>
            <a:r>
              <a:rPr lang="en-US" sz="2000" dirty="0" smtClean="0">
                <a:latin typeface="Arial Black" pitchFamily="34" charset="0"/>
              </a:rPr>
              <a:t> colon and distal </a:t>
            </a:r>
            <a:r>
              <a:rPr lang="en-US" sz="2000" dirty="0" err="1" smtClean="0">
                <a:latin typeface="Arial Black" pitchFamily="34" charset="0"/>
              </a:rPr>
              <a:t>iluem</a:t>
            </a:r>
            <a:endParaRPr lang="en-US" sz="2000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u="sng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Enteroclysis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 </a:t>
            </a:r>
            <a:r>
              <a:rPr lang="en-US" sz="2000" dirty="0" smtClean="0">
                <a:latin typeface="Arial Black" pitchFamily="34" charset="0"/>
              </a:rPr>
              <a:t>duodenal intubation 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30-40%</a:t>
            </a:r>
            <a:r>
              <a:rPr lang="en-US" sz="2000" dirty="0" smtClean="0">
                <a:latin typeface="Arial Black" pitchFamily="34" charset="0"/>
              </a:rPr>
              <a:t> barium  infusion at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60-90 ml /min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Double contrast </a:t>
            </a:r>
            <a:r>
              <a:rPr lang="en-US" sz="2000" u="sng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enteroclysis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r>
              <a:rPr lang="en-US" sz="2000" dirty="0" smtClean="0">
                <a:latin typeface="Arial Black" pitchFamily="34" charset="0"/>
              </a:rPr>
              <a:t> followed by infusion of</a:t>
            </a:r>
          </a:p>
          <a:p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air </a:t>
            </a:r>
            <a:r>
              <a:rPr lang="en-US" sz="2000" dirty="0" smtClean="0">
                <a:latin typeface="Arial Black" pitchFamily="34" charset="0"/>
              </a:rPr>
              <a:t>/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methyl cellulose </a:t>
            </a:r>
            <a:endParaRPr lang="en-IN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BARIUM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rakash\Desktop\double contrast bar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643446"/>
            <a:ext cx="3714776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rakash\Desktop\double contrast bar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714776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657" y="233363"/>
            <a:ext cx="8604647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Role of barium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gastrografin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studies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1729" y="1376364"/>
            <a:ext cx="4216003" cy="496887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b="1" dirty="0">
              <a:latin typeface="Arial" panose="020B06040202020202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b="1" dirty="0">
              <a:latin typeface="Arial" panose="020B06040202020202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en-GB" sz="1800" b="1" dirty="0">
              <a:latin typeface="Arial" panose="020B06040202020202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Arial" panose="020B0604020202020204" pitchFamily="34" charset="0"/>
              </a:rPr>
              <a:t>As: follow through, enema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Arial" panose="020B0604020202020204" pitchFamily="34" charset="0"/>
              </a:rPr>
              <a:t>Limited use in the acute setting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800" b="1" dirty="0" err="1">
                <a:latin typeface="Arial" panose="020B0604020202020204" pitchFamily="34" charset="0"/>
              </a:rPr>
              <a:t>Gastrografin</a:t>
            </a:r>
            <a:r>
              <a:rPr lang="en-GB" sz="1800" b="1" dirty="0">
                <a:latin typeface="Arial" panose="020B0604020202020204" pitchFamily="34" charset="0"/>
              </a:rPr>
              <a:t> is used in acute abdomen but is diluted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Arial" panose="020B0604020202020204" pitchFamily="34" charset="0"/>
              </a:rPr>
              <a:t>Useful in recurrent and chronic obstruction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Arial" panose="020B0604020202020204" pitchFamily="34" charset="0"/>
              </a:rPr>
              <a:t>May able to define the level and mural causes.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Arial" panose="020B0604020202020204" pitchFamily="34" charset="0"/>
              </a:rPr>
              <a:t>Can be used to distinguish </a:t>
            </a:r>
            <a:r>
              <a:rPr lang="en-GB" sz="1800" b="1" dirty="0" err="1">
                <a:latin typeface="Arial" panose="020B0604020202020204" pitchFamily="34" charset="0"/>
              </a:rPr>
              <a:t>adynamic</a:t>
            </a:r>
            <a:r>
              <a:rPr lang="en-GB" sz="1800" b="1" dirty="0">
                <a:latin typeface="Arial" panose="020B0604020202020204" pitchFamily="34" charset="0"/>
              </a:rPr>
              <a:t> and mechanical obstruction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53679" y="1449388"/>
            <a:ext cx="3745706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Barium should not be used in </a:t>
            </a:r>
          </a:p>
          <a:p>
            <a:pPr eaLnBrk="1" hangingPunct="1"/>
            <a:r>
              <a:rPr lang="en-GB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patient with peritonitis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3" name="Picture 13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328" y="1449388"/>
            <a:ext cx="3118247" cy="4864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When CT not available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Operator dependent modality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Obstruction </a:t>
            </a:r>
            <a:r>
              <a:rPr lang="en-US" sz="2800" dirty="0" smtClean="0">
                <a:latin typeface="Arial Black" pitchFamily="34" charset="0"/>
              </a:rPr>
              <a:t>: lumen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&gt; 3 cm </a:t>
            </a:r>
            <a:r>
              <a:rPr lang="en-US" sz="2800" dirty="0" smtClean="0">
                <a:latin typeface="Arial Black" pitchFamily="34" charset="0"/>
              </a:rPr>
              <a:t>; length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&gt; 10 cm </a:t>
            </a:r>
            <a:r>
              <a:rPr lang="en-US" sz="2800" dirty="0" smtClean="0">
                <a:latin typeface="Arial Black" pitchFamily="34" charset="0"/>
              </a:rPr>
              <a:t>; distal </a:t>
            </a:r>
            <a:r>
              <a:rPr lang="en-US" sz="2800" dirty="0" err="1" smtClean="0">
                <a:latin typeface="Arial Black" pitchFamily="34" charset="0"/>
              </a:rPr>
              <a:t>seg</a:t>
            </a:r>
            <a:r>
              <a:rPr lang="en-US" sz="2800" dirty="0" smtClean="0">
                <a:latin typeface="Arial Black" pitchFamily="34" charset="0"/>
              </a:rPr>
              <a:t> shows to and fro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or whirling motion</a:t>
            </a:r>
            <a:r>
              <a:rPr lang="en-US" sz="2800" dirty="0" smtClean="0">
                <a:latin typeface="Arial Black" pitchFamily="34" charset="0"/>
              </a:rPr>
              <a:t> ( differentiates from ileus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Cause can be detected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Severity</a:t>
            </a:r>
            <a:r>
              <a:rPr lang="en-US" sz="2800" dirty="0" smtClean="0">
                <a:latin typeface="Arial Black" pitchFamily="34" charset="0"/>
              </a:rPr>
              <a:t> : free fluid + ; </a:t>
            </a:r>
            <a:r>
              <a:rPr lang="en-US" sz="2800" dirty="0" err="1" smtClean="0">
                <a:latin typeface="Arial Black" pitchFamily="34" charset="0"/>
              </a:rPr>
              <a:t>aperistalsis</a:t>
            </a:r>
            <a:r>
              <a:rPr lang="en-US" sz="2800" dirty="0" smtClean="0">
                <a:latin typeface="Arial Black" pitchFamily="34" charset="0"/>
              </a:rPr>
              <a:t> ; bowel wall thickening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&gt; 3 mm </a:t>
            </a:r>
            <a:r>
              <a:rPr lang="en-US" sz="2800" dirty="0" smtClean="0">
                <a:latin typeface="Arial Black" pitchFamily="34" charset="0"/>
              </a:rPr>
              <a:t>( </a:t>
            </a:r>
            <a:r>
              <a:rPr lang="en-US" sz="2800" dirty="0" err="1" smtClean="0">
                <a:latin typeface="Arial Black" pitchFamily="34" charset="0"/>
              </a:rPr>
              <a:t>sugg</a:t>
            </a:r>
            <a:r>
              <a:rPr lang="en-US" sz="2800" dirty="0" smtClean="0">
                <a:latin typeface="Arial Black" pitchFamily="34" charset="0"/>
              </a:rPr>
              <a:t> infarction )</a:t>
            </a:r>
            <a:endParaRPr lang="en-IN" sz="2800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USG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69" y="6350"/>
            <a:ext cx="3827860" cy="90011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Role of CT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773" y="842964"/>
            <a:ext cx="4501753" cy="5106987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Used with iv contrast, oral and rectal contrast (triple contrast).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Able to demonstrate abnormality in the bowel wall, mesentery, mesenteric vessels and peritoneum.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>
              <a:latin typeface="Arial" panose="020B06040202020202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It can </a:t>
            </a:r>
            <a:r>
              <a:rPr lang="en-GB" sz="1400" dirty="0" smtClean="0">
                <a:latin typeface="Arial" panose="020B0604020202020204" pitchFamily="34" charset="0"/>
              </a:rPr>
              <a:t>define: </a:t>
            </a:r>
            <a:endParaRPr lang="en-GB" sz="1400" dirty="0">
              <a:latin typeface="Arial" panose="020B0604020202020204" pitchFamily="34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the level of obstruction</a:t>
            </a: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The degree of obstruction</a:t>
            </a: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The cause: volvulus, hernia, luminal and mural causes</a:t>
            </a: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The degree of </a:t>
            </a:r>
            <a:r>
              <a:rPr lang="en-GB" sz="1400" dirty="0" err="1">
                <a:latin typeface="Arial" panose="020B0604020202020204" pitchFamily="34" charset="0"/>
              </a:rPr>
              <a:t>ischaemia</a:t>
            </a:r>
            <a:endParaRPr lang="en-GB" sz="1400" dirty="0">
              <a:latin typeface="Arial" panose="020B0604020202020204" pitchFamily="34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GB" sz="1400" dirty="0">
                <a:latin typeface="Arial" panose="020B0604020202020204" pitchFamily="34" charset="0"/>
              </a:rPr>
              <a:t>Free fluid and gas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>
              <a:latin typeface="Arial" panose="020B06040202020202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GB" sz="1400" b="1" dirty="0">
                <a:latin typeface="Arial" panose="020B0604020202020204" pitchFamily="34" charset="0"/>
              </a:rPr>
              <a:t>Ensure: patient vitally stable with no renal failure and no previous </a:t>
            </a:r>
            <a:r>
              <a:rPr lang="en-GB" sz="1400" b="1" dirty="0" err="1">
                <a:latin typeface="Arial" panose="020B0604020202020204" pitchFamily="34" charset="0"/>
              </a:rPr>
              <a:t>alergy</a:t>
            </a:r>
            <a:r>
              <a:rPr lang="en-GB" sz="1400" b="1" dirty="0">
                <a:latin typeface="Arial" panose="020B0604020202020204" pitchFamily="34" charset="0"/>
              </a:rPr>
              <a:t> to iodine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47035" y="4911726"/>
            <a:ext cx="3810000" cy="1685925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MY" b="1" dirty="0" smtClean="0"/>
              <a:t>Figure: </a:t>
            </a:r>
            <a:r>
              <a:rPr lang="en-MY" dirty="0"/>
              <a:t>Axial computed tomography scan showing dilated, contrast-filled loops of bowel on the patient’s left </a:t>
            </a:r>
            <a:r>
              <a:rPr lang="en-MY" i="1" dirty="0"/>
              <a:t>(yellow arrows), </a:t>
            </a:r>
            <a:r>
              <a:rPr lang="en-MY" dirty="0"/>
              <a:t>with decompressed distal small bowel on the patient’s right </a:t>
            </a:r>
            <a:r>
              <a:rPr lang="en-MY" i="1" dirty="0"/>
              <a:t>(red arrows). </a:t>
            </a:r>
            <a:r>
              <a:rPr lang="en-MY" dirty="0"/>
              <a:t>The cause of obstruction, an incarcerated umbilical hernia, can also be seen </a:t>
            </a:r>
            <a:r>
              <a:rPr lang="en-MY" i="1" dirty="0"/>
              <a:t>(green arrow), </a:t>
            </a:r>
            <a:r>
              <a:rPr lang="en-MY" dirty="0"/>
              <a:t>with proximally dilated bowel entering the hernia and decompressed bowel exiting the hernia.</a:t>
            </a:r>
          </a:p>
        </p:txBody>
      </p:sp>
      <p:pic>
        <p:nvPicPr>
          <p:cNvPr id="57349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753" y="152401"/>
            <a:ext cx="3738563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9"/>
          <p:cNvSpPr txBox="1">
            <a:spLocks noChangeArrowheads="1"/>
          </p:cNvSpPr>
          <p:nvPr/>
        </p:nvSpPr>
        <p:spPr bwMode="auto">
          <a:xfrm>
            <a:off x="9525" y="65500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Source: Jackson, PG. &amp; Raiji M., </a:t>
            </a:r>
            <a:r>
              <a:rPr lang="en-MY" sz="1400"/>
              <a:t>Evaluation and Management of Intestinal Obstruction, January 2011, American Academy of Family Physicians (AAFP), 83: 2 (160-164)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46434"/>
            <a:ext cx="6981825" cy="683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Can detect extra luminal </a:t>
            </a:r>
            <a:r>
              <a:rPr lang="en-US" dirty="0" err="1" smtClean="0">
                <a:latin typeface="Arial Black" pitchFamily="34" charset="0"/>
              </a:rPr>
              <a:t>patho</a:t>
            </a:r>
            <a:r>
              <a:rPr lang="en-US" dirty="0" smtClean="0">
                <a:latin typeface="Arial Black" pitchFamily="34" charset="0"/>
              </a:rPr>
              <a:t> and detailed info about the small bowel wall.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And does not use </a:t>
            </a:r>
            <a:r>
              <a:rPr lang="en-US" dirty="0" err="1" smtClean="0">
                <a:latin typeface="Arial Black" pitchFamily="34" charset="0"/>
              </a:rPr>
              <a:t>ionised</a:t>
            </a:r>
            <a:r>
              <a:rPr lang="en-US" dirty="0" smtClean="0">
                <a:latin typeface="Arial Black" pitchFamily="34" charset="0"/>
              </a:rPr>
              <a:t> radiation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MR ENTEROCYLSIS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rakash\Desktop\mr enteroclys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168860"/>
            <a:ext cx="33897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0011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u="sng" smtClean="0">
                <a:solidFill>
                  <a:schemeClr val="bg1"/>
                </a:solidFill>
                <a:latin typeface="Arial Black" pitchFamily="34" charset="0"/>
              </a:rPr>
              <a:t>Initial Management in the ER</a:t>
            </a:r>
            <a:endParaRPr lang="en-US" sz="3600" u="sng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60463"/>
            <a:ext cx="7812087" cy="5472112"/>
          </a:xfrm>
          <a:gradFill rotWithShape="1">
            <a:gsLst>
              <a:gs pos="0">
                <a:srgbClr val="000000"/>
              </a:gs>
              <a:gs pos="100000">
                <a:srgbClr val="663300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Resuscitate:  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Air way (O</a:t>
            </a:r>
            <a:r>
              <a:rPr lang="en-GB" sz="1600" b="1" baseline="-25000" smtClean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 60-100%)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Insert 2 lines if necessary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IVF : Crytloids at least 120 ml/h. (determined by estimated fluid loss and cardiac function). Add K</a:t>
            </a:r>
            <a:r>
              <a:rPr lang="en-GB" sz="1600" b="1" baseline="30000" smtClean="0">
                <a:solidFill>
                  <a:schemeClr val="bg1"/>
                </a:solidFill>
                <a:latin typeface="Arial" pitchFamily="34" charset="0"/>
              </a:rPr>
              <a:t>+</a:t>
            </a:r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 at 1mmmol/kg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Draw blood for lab investigations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Inform a senior member in the team.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NPO.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Decompress with Naso-gastric tube and secure in position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Insert a urinary catheter (hourly urinary measurements) and start a fluid input / output chart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Intravenous antibiotics (no clear evidence)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If concerns exist about fluid overloading a central line should be inserted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Follow-up lab results and correction of electrolyte imbalance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The patient should be nursed in intermediate care</a:t>
            </a:r>
          </a:p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Rectal tubes should only be used in Sigmoid volvulus.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864"/>
            <a:ext cx="7772400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INDICATIONS FOR SURGERY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896939"/>
            <a:ext cx="7772400" cy="52800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MY" dirty="0" smtClean="0"/>
              <a:t>Absolute</a:t>
            </a:r>
            <a:endParaRPr lang="en-MY" dirty="0"/>
          </a:p>
          <a:p>
            <a:pPr lvl="1" eaLnBrk="1" hangingPunct="1">
              <a:defRPr/>
            </a:pPr>
            <a:r>
              <a:rPr lang="en-MY" dirty="0"/>
              <a:t>Generalised peritonitis</a:t>
            </a:r>
          </a:p>
          <a:p>
            <a:pPr lvl="1" eaLnBrk="1" hangingPunct="1">
              <a:defRPr/>
            </a:pPr>
            <a:r>
              <a:rPr lang="en-MY" dirty="0"/>
              <a:t>Localised peritonitis</a:t>
            </a:r>
          </a:p>
          <a:p>
            <a:pPr lvl="1" eaLnBrk="1" hangingPunct="1">
              <a:defRPr/>
            </a:pPr>
            <a:r>
              <a:rPr lang="en-MY" dirty="0"/>
              <a:t>Visceral perforation</a:t>
            </a:r>
          </a:p>
          <a:p>
            <a:pPr lvl="1" eaLnBrk="1" hangingPunct="1">
              <a:defRPr/>
            </a:pPr>
            <a:r>
              <a:rPr lang="en-MY" dirty="0"/>
              <a:t>Irreducible hernia</a:t>
            </a:r>
          </a:p>
          <a:p>
            <a:pPr eaLnBrk="1" hangingPunct="1">
              <a:defRPr/>
            </a:pPr>
            <a:r>
              <a:rPr lang="en-MY" dirty="0"/>
              <a:t>Relative</a:t>
            </a:r>
          </a:p>
          <a:p>
            <a:pPr lvl="1" eaLnBrk="1" hangingPunct="1">
              <a:defRPr/>
            </a:pPr>
            <a:r>
              <a:rPr lang="en-MY" dirty="0"/>
              <a:t>Palpable mass lesion</a:t>
            </a:r>
          </a:p>
          <a:p>
            <a:pPr lvl="1" eaLnBrk="1" hangingPunct="1">
              <a:defRPr/>
            </a:pPr>
            <a:r>
              <a:rPr lang="en-MY" dirty="0"/>
              <a:t>'Virgin' abdomen</a:t>
            </a:r>
          </a:p>
          <a:p>
            <a:pPr lvl="1" eaLnBrk="1" hangingPunct="1">
              <a:defRPr/>
            </a:pPr>
            <a:r>
              <a:rPr lang="en-MY" dirty="0"/>
              <a:t>Failure to improve</a:t>
            </a:r>
          </a:p>
          <a:p>
            <a:pPr eaLnBrk="1" hangingPunct="1">
              <a:defRPr/>
            </a:pPr>
            <a:r>
              <a:rPr lang="en-MY" dirty="0"/>
              <a:t>Trial of conservatism</a:t>
            </a:r>
          </a:p>
          <a:p>
            <a:pPr lvl="1" eaLnBrk="1" hangingPunct="1">
              <a:defRPr/>
            </a:pPr>
            <a:r>
              <a:rPr lang="en-MY" dirty="0"/>
              <a:t>Incomplete obstruction</a:t>
            </a:r>
          </a:p>
          <a:p>
            <a:pPr lvl="1" eaLnBrk="1" hangingPunct="1">
              <a:defRPr/>
            </a:pPr>
            <a:r>
              <a:rPr lang="en-MY" dirty="0"/>
              <a:t>Previous surgery</a:t>
            </a:r>
          </a:p>
          <a:p>
            <a:pPr lvl="1" eaLnBrk="1" hangingPunct="1">
              <a:defRPr/>
            </a:pPr>
            <a:r>
              <a:rPr lang="en-MY" dirty="0"/>
              <a:t>Advanced malignancy</a:t>
            </a:r>
          </a:p>
          <a:p>
            <a:pPr lvl="1" eaLnBrk="1" hangingPunct="1">
              <a:defRPr/>
            </a:pPr>
            <a:r>
              <a:rPr lang="en-MY" dirty="0"/>
              <a:t>Diagnostic doubt - possible ileus</a:t>
            </a:r>
          </a:p>
          <a:p>
            <a:pPr eaLnBrk="1" hangingPunct="1">
              <a:defRPr/>
            </a:pPr>
            <a:endParaRPr lang="en-MY" dirty="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426244" y="6211889"/>
            <a:ext cx="833318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/>
              <a:t>Source: </a:t>
            </a:r>
            <a:r>
              <a:rPr lang="en-MY"/>
              <a:t>http: Surgical Tutor.co.uk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88913"/>
            <a:ext cx="7165975" cy="1143000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u="sng" smtClean="0">
                <a:solidFill>
                  <a:schemeClr val="bg1"/>
                </a:solidFill>
                <a:latin typeface="Arial Black" pitchFamily="34" charset="0"/>
              </a:rPr>
              <a:t>Ileus</a:t>
            </a:r>
            <a:endParaRPr lang="en-US" u="sng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412875"/>
            <a:ext cx="7200900" cy="4860925"/>
          </a:xfrm>
          <a:gradFill rotWithShape="1">
            <a:gsLst>
              <a:gs pos="0">
                <a:srgbClr val="000000"/>
              </a:gs>
              <a:gs pos="100000">
                <a:srgbClr val="663300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marL="609600" indent="-609600" algn="l" rtl="0" eaLnBrk="1" hangingPunct="1"/>
            <a:r>
              <a:rPr lang="en-GB" sz="1800" b="1" smtClean="0">
                <a:solidFill>
                  <a:schemeClr val="bg1"/>
                </a:solidFill>
                <a:latin typeface="Arial" pitchFamily="34" charset="0"/>
              </a:rPr>
              <a:t>Associated with the following conditions: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Postoperative and bowel resection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Intraperitoneal infection or inflammation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Ischemia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Extra-abdominal: Chest infection, Myocardia infarction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Endocrine: hypothyroidism, diabetes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Spinal and pelvic fractures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Retro-peritoneal haematoma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Metabolic abnormalities:</a:t>
            </a:r>
          </a:p>
          <a:p>
            <a:pPr marL="2209800" lvl="4" indent="-3810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Hypokalaemia</a:t>
            </a:r>
          </a:p>
          <a:p>
            <a:pPr marL="2209800" lvl="4" indent="-3810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Hyponatremia</a:t>
            </a:r>
          </a:p>
          <a:p>
            <a:pPr marL="2209800" lvl="4" indent="-3810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Uraemia</a:t>
            </a:r>
          </a:p>
          <a:p>
            <a:pPr marL="2209800" lvl="4" indent="-3810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Hypomagnesemia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Bed ridden</a:t>
            </a:r>
          </a:p>
          <a:p>
            <a:pPr marL="1371600" lvl="2" indent="-457200" algn="l" rtl="0" eaLnBrk="1" hangingPunct="1"/>
            <a:r>
              <a:rPr lang="en-GB" sz="1600" b="1" smtClean="0">
                <a:solidFill>
                  <a:schemeClr val="bg1"/>
                </a:solidFill>
                <a:latin typeface="Arial" pitchFamily="34" charset="0"/>
              </a:rPr>
              <a:t>Drug induced: morphine, tricyclic antidepressants</a:t>
            </a:r>
          </a:p>
          <a:p>
            <a:pPr marL="2209800" lvl="4" indent="-381000" algn="l" rtl="0" eaLnBrk="1" hangingPunct="1">
              <a:buFontTx/>
              <a:buNone/>
            </a:pPr>
            <a:endParaRPr lang="en-GB" sz="1200" b="1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1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The Questions that should be answered in patient with IO: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7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-Is this bowel obstruction or </a:t>
            </a:r>
            <a:r>
              <a:rPr lang="en-GB" sz="11200" dirty="0" err="1" smtClean="0">
                <a:solidFill>
                  <a:srgbClr val="C00000"/>
                </a:solidFill>
                <a:latin typeface="Arial" pitchFamily="34" charset="0"/>
              </a:rPr>
              <a:t>ileus</a:t>
            </a: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-Is this a small or large bowel obstruction?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-Is this proximal or distal obstruction?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-What is the cause of this obstruction?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-Is this a complex or simple obstruction?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-How should we start investigation the patient?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-What is the immediate/ intermediate treatment plan?</a:t>
            </a:r>
          </a:p>
          <a:p>
            <a:pPr marL="1143000" indent="-1143000">
              <a:lnSpc>
                <a:spcPct val="90000"/>
              </a:lnSpc>
              <a:buFont typeface="+mj-lt"/>
              <a:buAutoNum type="arabicPeriod"/>
            </a:pPr>
            <a:r>
              <a:rPr lang="en-GB" sz="11200" dirty="0" smtClean="0">
                <a:solidFill>
                  <a:srgbClr val="C00000"/>
                </a:solidFill>
                <a:latin typeface="Arial" pitchFamily="34" charset="0"/>
              </a:rPr>
              <a:t>-What are the indications for surgery?</a:t>
            </a:r>
          </a:p>
          <a:p>
            <a:pPr marL="1143000" indent="-1143000">
              <a:spcBef>
                <a:spcPct val="50000"/>
              </a:spcBef>
              <a:buFont typeface="+mj-lt"/>
              <a:buAutoNum type="arabicPeriod"/>
            </a:pPr>
            <a:endParaRPr lang="en-US" sz="11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en-US" sz="11200" dirty="0" smtClean="0">
              <a:latin typeface="Arial Black" pitchFamily="34" charset="0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11200" dirty="0" smtClean="0">
                <a:latin typeface="Arial Black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200" dirty="0" smtClean="0"/>
              <a:t>-</a:t>
            </a:r>
            <a:endParaRPr lang="ar-IQ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508397" y="138113"/>
            <a:ext cx="6447234" cy="132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Acute Mesenteric Occlusion</a:t>
            </a:r>
            <a:endParaRPr lang="en-MY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397" y="1484784"/>
            <a:ext cx="7837884" cy="537321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Acute ischemic of mesenteric vessel. </a:t>
            </a:r>
            <a:r>
              <a:rPr lang="en-MY" dirty="0" smtClean="0"/>
              <a:t>Commonly SMA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Causes: AF, mural thrombosis, </a:t>
            </a:r>
            <a:r>
              <a:rPr lang="en-US" dirty="0" err="1" smtClean="0"/>
              <a:t>atheromatous</a:t>
            </a:r>
            <a:r>
              <a:rPr lang="en-US" dirty="0" smtClean="0"/>
              <a:t> plaque from aortic aneurysm and </a:t>
            </a:r>
            <a:r>
              <a:rPr lang="en-US" dirty="0" err="1" smtClean="0"/>
              <a:t>valave</a:t>
            </a:r>
            <a:r>
              <a:rPr lang="en-US" dirty="0" smtClean="0"/>
              <a:t> vegetation from endocarditis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Features:        -Sudden onset of severe </a:t>
            </a:r>
            <a:r>
              <a:rPr lang="en-US" dirty="0" err="1" smtClean="0"/>
              <a:t>abd</a:t>
            </a:r>
            <a:r>
              <a:rPr lang="en-US" dirty="0" smtClean="0"/>
              <a:t>. pain in </a:t>
            </a:r>
            <a:r>
              <a:rPr lang="en-US" dirty="0" err="1" smtClean="0"/>
              <a:t>pt</a:t>
            </a:r>
            <a:r>
              <a:rPr lang="en-US" dirty="0" smtClean="0"/>
              <a:t> with AF and atherosclerosis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smtClean="0"/>
              <a:t>		-Persistent vomiting and defecation then passage of altered blood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dirty="0" err="1" smtClean="0"/>
              <a:t>Hypovolumic</a:t>
            </a:r>
            <a:r>
              <a:rPr lang="en-US" dirty="0" smtClean="0"/>
              <a:t> shock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Investigations: 	- Neutrophil leukocytosis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/>
              <a:t>		</a:t>
            </a:r>
            <a:r>
              <a:rPr lang="en-US" dirty="0" smtClean="0"/>
              <a:t>	 - </a:t>
            </a:r>
            <a:r>
              <a:rPr lang="en-US" dirty="0" err="1" smtClean="0"/>
              <a:t>Abd</a:t>
            </a:r>
            <a:r>
              <a:rPr lang="en-US" dirty="0" smtClean="0"/>
              <a:t> </a:t>
            </a:r>
            <a:r>
              <a:rPr lang="en-US" dirty="0" err="1" smtClean="0"/>
              <a:t>Xray</a:t>
            </a:r>
            <a:r>
              <a:rPr lang="en-US" dirty="0" smtClean="0"/>
              <a:t>: Absence of gas in thickened small intestines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Treatment: 	 - Anti-coagulant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smtClean="0"/>
              <a:t>		 - </a:t>
            </a:r>
            <a:r>
              <a:rPr lang="en-US" dirty="0" err="1" smtClean="0"/>
              <a:t>Embolectomy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smtClean="0"/>
              <a:t>		 - Revascularization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smtClean="0"/>
              <a:t>		 - Colectomy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10" y="420688"/>
            <a:ext cx="61722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PSEUDO-OBSTRUCTION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646510" y="1331913"/>
            <a:ext cx="5943600" cy="483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Blip>
                <a:blip r:embed="rId3"/>
              </a:buBlip>
              <a:defRPr/>
            </a:pPr>
            <a:r>
              <a:rPr lang="en-US" sz="2400" smtClean="0"/>
              <a:t>Obstruction usually colon- occur in the absence of mechanical cause or acute intra-abdominal disease.</a:t>
            </a: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Blip>
                <a:blip r:embed="rId3"/>
              </a:buBlip>
              <a:defRPr/>
            </a:pPr>
            <a:r>
              <a:rPr lang="en-US" sz="2400" smtClean="0"/>
              <a:t>Associated with a variety of syndromes in which there is underlying neuropathy and/or a range of other factors</a:t>
            </a: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58479" y="4432300"/>
          <a:ext cx="5314950" cy="17533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7475"/>
                <a:gridCol w="2657475"/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IDIOPATHIC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SEPTICAEMIA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Metabolic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Retroperitoneal irritation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Severe trauma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smtClean="0"/>
                        <a:t>at lumbar </a:t>
                      </a:r>
                      <a:r>
                        <a:rPr lang="en-US" sz="1800" baseline="0" dirty="0" smtClean="0"/>
                        <a:t>area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Drugs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Shock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Secondary GI involvement</a:t>
                      </a:r>
                      <a:endParaRPr lang="en-US" sz="1800" dirty="0"/>
                    </a:p>
                  </a:txBody>
                  <a:tcPr marL="68580" marR="68580" marT="45749" marB="457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0px-SBO2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8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728" y="5150289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Upright abdominal X-ray demonstrating a small bowel obstruction. Note multiple air fluid levels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20px-Bowel_Obstrution20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5143512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Upright abdominal X-ray of a patient with a large bowel obstruction showing multiple air fluid levels and dilated loops of bowel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6049963" cy="936625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u="sng" smtClean="0">
                <a:solidFill>
                  <a:schemeClr val="bg1"/>
                </a:solidFill>
                <a:latin typeface="Arial Black" pitchFamily="34" charset="0"/>
              </a:rPr>
              <a:t>Hernia</a:t>
            </a:r>
            <a:endParaRPr lang="en-US" u="sng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44" name="Picture 8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245903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015837"/>
            <a:ext cx="2571768" cy="30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er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29124" y="642918"/>
            <a:ext cx="1997075" cy="2197100"/>
          </a:xfrm>
          <a:noFill/>
        </p:spPr>
      </p:pic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10" name="Left Arrow 9"/>
          <p:cNvSpPr/>
          <p:nvPr/>
        </p:nvSpPr>
        <p:spPr>
          <a:xfrm>
            <a:off x="5929322" y="5286388"/>
            <a:ext cx="928694" cy="7143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881188"/>
            <a:ext cx="29067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5"/>
          <p:cNvSpPr>
            <a:spLocks noGrp="1" noChangeArrowheads="1"/>
          </p:cNvSpPr>
          <p:nvPr>
            <p:ph type="title"/>
          </p:nvPr>
        </p:nvSpPr>
        <p:spPr>
          <a:xfrm>
            <a:off x="179388" y="800100"/>
            <a:ext cx="8677275" cy="828675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u="sng" dirty="0" smtClean="0">
                <a:solidFill>
                  <a:schemeClr val="bg1"/>
                </a:solidFill>
                <a:latin typeface="Arial Black" pitchFamily="34" charset="0"/>
              </a:rPr>
              <a:t>Other  causes of small </a:t>
            </a:r>
            <a:r>
              <a:rPr lang="en-GB" u="sng" dirty="0" err="1" smtClean="0">
                <a:solidFill>
                  <a:schemeClr val="bg1"/>
                </a:solidFill>
                <a:latin typeface="Arial Black" pitchFamily="34" charset="0"/>
              </a:rPr>
              <a:t>io</a:t>
            </a:r>
            <a:r>
              <a:rPr lang="en-GB" u="sng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u="sng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268" name="Picture 17" descr="Click to see larger picture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67063" y="1916113"/>
            <a:ext cx="2720975" cy="3382962"/>
          </a:xfrm>
        </p:spPr>
      </p:pic>
      <p:pic>
        <p:nvPicPr>
          <p:cNvPr id="11269" name="Picture 24" descr="Click to see larger picture">
            <a:hlinkClick r:id="rId6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16625" y="1916113"/>
            <a:ext cx="2897188" cy="3384550"/>
          </a:xfrm>
        </p:spPr>
      </p:pic>
      <p:sp>
        <p:nvSpPr>
          <p:cNvPr id="11270" name="Rectangle 26"/>
          <p:cNvSpPr>
            <a:spLocks noChangeArrowheads="1"/>
          </p:cNvSpPr>
          <p:nvPr/>
        </p:nvSpPr>
        <p:spPr bwMode="auto">
          <a:xfrm>
            <a:off x="7380288" y="5408613"/>
            <a:ext cx="576262" cy="4429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1400">
                <a:solidFill>
                  <a:schemeClr val="bg1"/>
                </a:solidFill>
                <a:latin typeface="Arial Black" pitchFamily="34" charset="0"/>
              </a:rPr>
              <a:t>IBD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3635375" y="5373688"/>
            <a:ext cx="1763713" cy="4429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1400">
                <a:solidFill>
                  <a:schemeClr val="bg1"/>
                </a:solidFill>
                <a:latin typeface="Arial Black" pitchFamily="34" charset="0"/>
              </a:rPr>
              <a:t>Gall stone Ileus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72" name="Rectangle 28"/>
          <p:cNvSpPr>
            <a:spLocks noChangeArrowheads="1"/>
          </p:cNvSpPr>
          <p:nvPr/>
        </p:nvSpPr>
        <p:spPr bwMode="auto">
          <a:xfrm>
            <a:off x="576263" y="5373688"/>
            <a:ext cx="1800225" cy="4429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1400">
                <a:solidFill>
                  <a:schemeClr val="bg1"/>
                </a:solidFill>
                <a:latin typeface="Arial Black" pitchFamily="34" charset="0"/>
              </a:rPr>
              <a:t>Intussusception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73" name="Line 29"/>
          <p:cNvSpPr>
            <a:spLocks noChangeShapeType="1"/>
          </p:cNvSpPr>
          <p:nvPr/>
        </p:nvSpPr>
        <p:spPr bwMode="auto">
          <a:xfrm>
            <a:off x="1008063" y="2024063"/>
            <a:ext cx="395287" cy="433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11274" name="Line 30"/>
          <p:cNvSpPr>
            <a:spLocks noChangeShapeType="1"/>
          </p:cNvSpPr>
          <p:nvPr/>
        </p:nvSpPr>
        <p:spPr bwMode="auto">
          <a:xfrm flipV="1">
            <a:off x="3240088" y="4149725"/>
            <a:ext cx="287337" cy="466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11275" name="Line 31"/>
          <p:cNvSpPr>
            <a:spLocks noChangeShapeType="1"/>
          </p:cNvSpPr>
          <p:nvPr/>
        </p:nvSpPr>
        <p:spPr bwMode="auto">
          <a:xfrm flipV="1">
            <a:off x="6119813" y="3608388"/>
            <a:ext cx="288925" cy="107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>
          <a:xfrm>
            <a:off x="1439863" y="5373688"/>
            <a:ext cx="1941512" cy="44291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1400" smtClean="0">
                <a:solidFill>
                  <a:schemeClr val="bg1"/>
                </a:solidFill>
                <a:latin typeface="Arial Black" pitchFamily="34" charset="0"/>
              </a:rPr>
              <a:t>Sigmoid Volvulus</a:t>
            </a:r>
            <a:endParaRPr lang="en-US" sz="14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315" name="Picture 4" descr="volvul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6263" y="873125"/>
            <a:ext cx="3770312" cy="4427538"/>
          </a:xfrm>
          <a:noFill/>
        </p:spPr>
      </p:pic>
      <p:pic>
        <p:nvPicPr>
          <p:cNvPr id="13316" name="Picture 8" descr="abdomenlb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908050"/>
            <a:ext cx="3522662" cy="4357688"/>
          </a:xfrm>
          <a:noFill/>
        </p:spPr>
      </p:pic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543550" y="5337175"/>
            <a:ext cx="2159000" cy="442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1400">
                <a:solidFill>
                  <a:schemeClr val="bg1"/>
                </a:solidFill>
                <a:latin typeface="Arial Black" pitchFamily="34" charset="0"/>
              </a:rPr>
              <a:t>Colonic Obstruction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 flipV="1">
            <a:off x="1943100" y="1808163"/>
            <a:ext cx="647700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u="sng" dirty="0" err="1" smtClean="0">
                <a:solidFill>
                  <a:schemeClr val="bg1"/>
                </a:solidFill>
                <a:latin typeface="Arial Black" pitchFamily="34" charset="0"/>
              </a:rPr>
              <a:t>Ileus</a:t>
            </a:r>
            <a:r>
              <a:rPr lang="en-GB" u="sng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n-US" u="sng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7651" name="Picture 4" descr="[Click to enlarge image]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4000" contrast="14000"/>
          </a:blip>
          <a:srcRect/>
          <a:stretch>
            <a:fillRect/>
          </a:stretch>
        </p:blipFill>
        <p:spPr>
          <a:xfrm>
            <a:off x="2376488" y="1772816"/>
            <a:ext cx="4572000" cy="4572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On the basis of presence or absence of bowel activity </a:t>
            </a:r>
          </a:p>
          <a:p>
            <a:pPr>
              <a:buSzPct val="55000"/>
              <a:buBlip>
                <a:blip r:embed="rId2"/>
              </a:buBlip>
            </a:pPr>
            <a:r>
              <a:rPr lang="en-US" b="1" u="sng" dirty="0" err="1" smtClean="0">
                <a:solidFill>
                  <a:srgbClr val="FF9900"/>
                </a:solidFill>
                <a:latin typeface="Arial" charset="0"/>
              </a:rPr>
              <a:t>Dyanamic</a:t>
            </a:r>
            <a:r>
              <a:rPr lang="en-US" b="1" u="sng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A mechanical blockage acting as a barrier to the progression of gut contents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. </a:t>
            </a:r>
          </a:p>
          <a:p>
            <a:pPr>
              <a:buSzPct val="55000"/>
              <a:buBlip>
                <a:blip r:embed="rId2"/>
              </a:buBlip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>
              <a:buSzPct val="55000"/>
              <a:buBlip>
                <a:blip r:embed="rId2"/>
              </a:buBlip>
            </a:pPr>
            <a:r>
              <a:rPr lang="en-US" b="1" u="sng" dirty="0" err="1" smtClean="0">
                <a:solidFill>
                  <a:srgbClr val="FF9900"/>
                </a:solidFill>
                <a:latin typeface="Arial" charset="0"/>
              </a:rPr>
              <a:t>Adynamic</a:t>
            </a:r>
            <a:r>
              <a:rPr lang="en-US" b="1" u="sng" dirty="0" smtClean="0">
                <a:solidFill>
                  <a:srgbClr val="FF9900"/>
                </a:solidFill>
                <a:latin typeface="Arial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is a paralytic or functional variety of 				obstruction</a:t>
            </a:r>
            <a:r>
              <a:rPr lang="en-US" dirty="0" smtClean="0"/>
              <a:t> </a:t>
            </a:r>
            <a:endParaRPr lang="en-GB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intestinal obstruction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705880" cy="4794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1-Small bowel obstruction &amp;large bowel obstruction.</a:t>
            </a:r>
          </a:p>
          <a:p>
            <a:pPr>
              <a:buNone/>
            </a:pPr>
            <a:r>
              <a:rPr lang="en-US" sz="2800" dirty="0" smtClean="0"/>
              <a:t>2-Mechanical obstruction &amp; functional obstruction.</a:t>
            </a:r>
          </a:p>
          <a:p>
            <a:pPr>
              <a:buNone/>
            </a:pPr>
            <a:r>
              <a:rPr lang="en-US" sz="2800" dirty="0" smtClean="0"/>
              <a:t>3-Simple obstruction &amp; complicated obstruction.</a:t>
            </a:r>
          </a:p>
          <a:p>
            <a:pPr>
              <a:buNone/>
            </a:pPr>
            <a:r>
              <a:rPr lang="en-US" sz="2800" dirty="0" smtClean="0"/>
              <a:t>4-Partial obstruction&amp; complete obstruction .</a:t>
            </a:r>
          </a:p>
          <a:p>
            <a:pPr>
              <a:buNone/>
            </a:pPr>
            <a:r>
              <a:rPr lang="en-US" sz="2800" dirty="0" smtClean="0"/>
              <a:t>5-Acute obstruction</a:t>
            </a:r>
          </a:p>
          <a:p>
            <a:pPr>
              <a:buNone/>
            </a:pPr>
            <a:r>
              <a:rPr lang="en-US" sz="2800" dirty="0" smtClean="0"/>
              <a:t>   -Sub acute obstruction</a:t>
            </a:r>
          </a:p>
          <a:p>
            <a:pPr>
              <a:buNone/>
            </a:pPr>
            <a:r>
              <a:rPr lang="en-US" sz="2800" dirty="0" smtClean="0"/>
              <a:t>   -Acute on chronic obstruction .</a:t>
            </a:r>
          </a:p>
          <a:p>
            <a:pPr>
              <a:buNone/>
            </a:pPr>
            <a:r>
              <a:rPr lang="en-US" sz="2800" dirty="0" smtClean="0"/>
              <a:t>   -Chronic obstruction.</a:t>
            </a:r>
          </a:p>
          <a:p>
            <a:pPr>
              <a:buNone/>
            </a:pPr>
            <a:r>
              <a:rPr lang="en-US" sz="2800" dirty="0" smtClean="0"/>
              <a:t>6-Congenital &amp;acquired 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54162"/>
            <a:ext cx="8634442" cy="4946671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8L of isotonic fluid received by the small intestines (saliva, stomach, duodenum, pancreas and </a:t>
            </a:r>
            <a:r>
              <a:rPr lang="en-GB" b="1" dirty="0" err="1" smtClean="0">
                <a:solidFill>
                  <a:schemeClr val="tx1"/>
                </a:solidFill>
                <a:latin typeface="Arial" pitchFamily="34" charset="0"/>
              </a:rPr>
              <a:t>hepatobiliary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 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7L absorbed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2L enter the large intestine and 200 ml excreted in the faeces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Air in the bowel results from swallowed air ( O</a:t>
            </a:r>
            <a:r>
              <a:rPr lang="en-GB" b="1" baseline="-25000" dirty="0" smtClean="0">
                <a:solidFill>
                  <a:schemeClr val="tx1"/>
                </a:solidFill>
                <a:latin typeface="Arial" pitchFamily="34" charset="0"/>
              </a:rPr>
              <a:t>2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&amp; N</a:t>
            </a:r>
            <a:r>
              <a:rPr lang="en-GB" b="1" baseline="-25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) and bacterial fermentation in the colon ( H</a:t>
            </a:r>
            <a:r>
              <a:rPr lang="en-GB" b="1" baseline="-25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, Methane &amp; CO</a:t>
            </a:r>
            <a:r>
              <a:rPr lang="en-GB" b="1" baseline="-25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),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         600 ml of flatus is released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Enteric bacteria consist of </a:t>
            </a:r>
            <a:r>
              <a:rPr lang="en-GB" b="1" dirty="0" err="1" smtClean="0">
                <a:solidFill>
                  <a:schemeClr val="tx1"/>
                </a:solidFill>
                <a:latin typeface="Arial" pitchFamily="34" charset="0"/>
              </a:rPr>
              <a:t>coliforms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, anaerobes and </a:t>
            </a:r>
            <a:r>
              <a:rPr lang="en-GB" b="1" dirty="0" err="1" smtClean="0">
                <a:solidFill>
                  <a:schemeClr val="tx1"/>
                </a:solidFill>
                <a:latin typeface="Arial" pitchFamily="34" charset="0"/>
              </a:rPr>
              <a:t>strep.faecalis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Normal intestinal mucosa has a significant immune role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SzPct val="55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Distension results from gas and/ or fluid and can exert hydrostatic pressure.</a:t>
            </a:r>
          </a:p>
          <a:p>
            <a:pPr marL="609600" indent="-609600">
              <a:lnSpc>
                <a:spcPct val="90000"/>
              </a:lnSpc>
              <a:buSzPct val="55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In case of BO Bacterial overgrowth can be rapid</a:t>
            </a:r>
          </a:p>
          <a:p>
            <a:pPr marL="609600" indent="-609600">
              <a:lnSpc>
                <a:spcPct val="90000"/>
              </a:lnSpc>
              <a:buSzPct val="55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If mucosal barrier is breached it may result in translocation of bacteria and toxins resulting in </a:t>
            </a:r>
            <a:r>
              <a:rPr lang="en-GB" b="1" dirty="0" err="1" smtClean="0">
                <a:solidFill>
                  <a:schemeClr val="tx1"/>
                </a:solidFill>
                <a:latin typeface="Arial" pitchFamily="34" charset="0"/>
              </a:rPr>
              <a:t>bactaeremia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latin typeface="Arial" pitchFamily="34" charset="0"/>
              </a:rPr>
              <a:t>septaecemia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</a:rPr>
              <a:t> and toxaemia.</a:t>
            </a:r>
            <a:endParaRPr lang="en-US" b="1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ar-IQ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sz="3200" u="sng" dirty="0" err="1" smtClean="0">
                <a:solidFill>
                  <a:srgbClr val="C00000"/>
                </a:solidFill>
                <a:latin typeface="Arial Black" pitchFamily="34" charset="0"/>
              </a:rPr>
              <a:t>Patho</a:t>
            </a:r>
            <a:r>
              <a:rPr lang="en-GB" sz="3200" u="sng" dirty="0" smtClean="0">
                <a:solidFill>
                  <a:srgbClr val="C00000"/>
                </a:solidFill>
                <a:latin typeface="Arial Black" pitchFamily="34" charset="0"/>
              </a:rPr>
              <a:t>-physiology I</a:t>
            </a:r>
            <a:endParaRPr lang="en-US" sz="3200" u="sng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  <a:latin typeface="Arial Black" pitchFamily="34" charset="0"/>
              </a:rPr>
              <a:t>Patho</a:t>
            </a:r>
            <a:r>
              <a:rPr lang="en-GB" dirty="0" smtClean="0">
                <a:solidFill>
                  <a:srgbClr val="C00000"/>
                </a:solidFill>
                <a:latin typeface="Arial Black" pitchFamily="34" charset="0"/>
              </a:rPr>
              <a:t>-physiology II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GB" sz="2400" b="1" u="sng" dirty="0" smtClean="0">
                <a:solidFill>
                  <a:srgbClr val="FF9900"/>
                </a:solidFill>
                <a:latin typeface="Arial" pitchFamily="34" charset="0"/>
              </a:rPr>
              <a:t>Obstruction results in: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Initial overcoming of the obstruction by increased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</a:rPr>
              <a:t>paristalsis</a:t>
            </a:r>
            <a:endParaRPr lang="en-GB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Increased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</a:rPr>
              <a:t>intraluminal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 pressure by fluid and gas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Vomiting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sequestration of fluid into the lumen from the surrounding circulation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Lymphatic and venous congestion resulting in oedematous tissues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Factors 3,4,5 result in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</a:rPr>
              <a:t>hypovolaemia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 and electrolyte imbalance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Further: localised anoxia, mucosal depletion necrosis and perforation and peritonitis.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Bacterial over growth with translocation of bacteria and it’s toxins causing bacteraemia and septicaemia.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6624638" cy="75565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Causes of small IO:-</a:t>
            </a:r>
          </a:p>
        </p:txBody>
      </p:sp>
      <p:pic>
        <p:nvPicPr>
          <p:cNvPr id="15363" name="Picture 9" descr="intussuscep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636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tum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6541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volvul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052513"/>
            <a:ext cx="1635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72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79972"/>
              </p:ext>
            </p:extLst>
          </p:nvPr>
        </p:nvGraphicFramePr>
        <p:xfrm>
          <a:off x="428596" y="1000108"/>
          <a:ext cx="6553200" cy="5584825"/>
        </p:xfrm>
        <a:graphic>
          <a:graphicData uri="http://schemas.openxmlformats.org/drawingml/2006/table">
            <a:tbl>
              <a:tblPr rtl="1"/>
              <a:tblGrid>
                <a:gridCol w="1947862"/>
                <a:gridCol w="2587625"/>
                <a:gridCol w="2017713"/>
              </a:tblGrid>
              <a:tr h="4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Extraluminal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Mural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Luminal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51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Adhesions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Hernia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Volvulus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Neoplasms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Crohns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TB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Intussusception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Congenital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F. Body</a:t>
                      </a: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Bezoars</a:t>
                      </a: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Gall stone</a:t>
                      </a: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Food Particles</a:t>
                      </a: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533400" marR="0" lvl="0" indent="-5334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Ascaris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553</TotalTime>
  <Words>2194</Words>
  <Application>Microsoft Office PowerPoint</Application>
  <PresentationFormat>عرض على الشاشة (3:4)‏</PresentationFormat>
  <Paragraphs>354</Paragraphs>
  <Slides>47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Trek</vt:lpstr>
      <vt:lpstr>Intestinal  obstruction </vt:lpstr>
      <vt:lpstr>عرض تقديمي في PowerPoint</vt:lpstr>
      <vt:lpstr>Epidemiology</vt:lpstr>
      <vt:lpstr>عرض تقديمي في PowerPoint</vt:lpstr>
      <vt:lpstr>Types</vt:lpstr>
      <vt:lpstr>Classification of intestinal obstruction</vt:lpstr>
      <vt:lpstr>Patho-physiology I</vt:lpstr>
      <vt:lpstr>Patho-physiology II</vt:lpstr>
      <vt:lpstr>Causes of small IO:-</vt:lpstr>
      <vt:lpstr>Etiology</vt:lpstr>
      <vt:lpstr>Features of obstructions </vt:lpstr>
      <vt:lpstr>Cardinal clinical features of acute obstruction :</vt:lpstr>
      <vt:lpstr>Abdominal pain </vt:lpstr>
      <vt:lpstr>Vomiting </vt:lpstr>
      <vt:lpstr>Constipation</vt:lpstr>
      <vt:lpstr>Distension </vt:lpstr>
      <vt:lpstr>Clinical features of strangulation </vt:lpstr>
      <vt:lpstr>عرض تقديمي في PowerPoint</vt:lpstr>
      <vt:lpstr>Clinical Findings Examination</vt:lpstr>
      <vt:lpstr>Initial Management in the ER</vt:lpstr>
      <vt:lpstr>How to initially investigate your patient</vt:lpstr>
      <vt:lpstr>XRAY</vt:lpstr>
      <vt:lpstr>SBO</vt:lpstr>
      <vt:lpstr>عرض تقديمي في PowerPoint</vt:lpstr>
      <vt:lpstr>عرض تقديمي في PowerPoint</vt:lpstr>
      <vt:lpstr>The Difference between small and large bowel obstruction</vt:lpstr>
      <vt:lpstr>Coffee bean sign</vt:lpstr>
      <vt:lpstr>عرض تقديمي في PowerPoint</vt:lpstr>
      <vt:lpstr>عرض تقديمي في PowerPoint</vt:lpstr>
      <vt:lpstr>عرض تقديمي في PowerPoint</vt:lpstr>
      <vt:lpstr>BARIUM</vt:lpstr>
      <vt:lpstr>Role of barium gastrografin studies</vt:lpstr>
      <vt:lpstr>USG</vt:lpstr>
      <vt:lpstr>Role of CT</vt:lpstr>
      <vt:lpstr>عرض تقديمي في PowerPoint</vt:lpstr>
      <vt:lpstr>MR ENTEROCYLSIS</vt:lpstr>
      <vt:lpstr>Initial Management in the ER</vt:lpstr>
      <vt:lpstr>INDICATIONS FOR SURGERY</vt:lpstr>
      <vt:lpstr>Ileus</vt:lpstr>
      <vt:lpstr>Acute Mesenteric Occlusion</vt:lpstr>
      <vt:lpstr>PSEUDO-OBSTRUCTION</vt:lpstr>
      <vt:lpstr>عرض تقديمي في PowerPoint</vt:lpstr>
      <vt:lpstr>عرض تقديمي في PowerPoint</vt:lpstr>
      <vt:lpstr>Hernia</vt:lpstr>
      <vt:lpstr>Other  causes of small io.</vt:lpstr>
      <vt:lpstr>Sigmoid Volvulus</vt:lpstr>
      <vt:lpstr>Ileus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 obstruction </dc:title>
  <dc:creator>koki</dc:creator>
  <cp:lastModifiedBy>DR.Ahmed Saker 2o1O</cp:lastModifiedBy>
  <cp:revision>153</cp:revision>
  <dcterms:created xsi:type="dcterms:W3CDTF">2011-10-12T18:18:43Z</dcterms:created>
  <dcterms:modified xsi:type="dcterms:W3CDTF">2020-07-19T18:06:46Z</dcterms:modified>
</cp:coreProperties>
</file>